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245db396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245db396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245db396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4245db396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245db396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4245db396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245db396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4245db396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10e8aae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10e8aae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245db396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4245db396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245db39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4245db39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245db396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4245db396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245db396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4245db396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245db396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245db396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245db396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245db396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245db396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245db396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393575"/>
            <a:ext cx="5328000" cy="24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Systems Thinking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33"/>
              <a:t>Cognitive Dissonance</a:t>
            </a:r>
            <a:endParaRPr sz="4533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4846800" cy="16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It’s actually a super power</a:t>
            </a:r>
            <a:endParaRPr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Use it as such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12345" r="14432" t="0"/>
          <a:stretch/>
        </p:blipFill>
        <p:spPr>
          <a:xfrm>
            <a:off x="5377575" y="0"/>
            <a:ext cx="37664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Reactions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0" y="1152475"/>
            <a:ext cx="52413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various strategies people employ, either constructively or destructively, to alleviate cognitive dissonance.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Attack vs. Retreat:</a:t>
            </a:r>
            <a:r>
              <a:rPr lang="en"/>
              <a:t> Two basic </a:t>
            </a:r>
            <a:r>
              <a:rPr lang="en">
                <a:solidFill>
                  <a:schemeClr val="dk1"/>
                </a:solidFill>
              </a:rPr>
              <a:t>emotional valences </a:t>
            </a:r>
            <a:r>
              <a:rPr lang="en"/>
              <a:t>in response to dissonance.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Internal vs. External: </a:t>
            </a:r>
            <a:r>
              <a:rPr lang="en"/>
              <a:t>Dispositions indicating whether resolution strategies are </a:t>
            </a:r>
            <a:r>
              <a:rPr lang="en">
                <a:solidFill>
                  <a:schemeClr val="dk1"/>
                </a:solidFill>
              </a:rPr>
              <a:t>inwardly </a:t>
            </a:r>
            <a:r>
              <a:rPr lang="en"/>
              <a:t>or </a:t>
            </a:r>
            <a:r>
              <a:rPr lang="en">
                <a:solidFill>
                  <a:schemeClr val="dk1"/>
                </a:solidFill>
              </a:rPr>
              <a:t>outwardly </a:t>
            </a:r>
            <a:r>
              <a:rPr lang="en"/>
              <a:t>directed.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Reconciliation vs. Rejection:</a:t>
            </a:r>
            <a:r>
              <a:rPr lang="en"/>
              <a:t> Two strategies to </a:t>
            </a:r>
            <a:r>
              <a:rPr lang="en">
                <a:solidFill>
                  <a:schemeClr val="dk1"/>
                </a:solidFill>
              </a:rPr>
              <a:t>alleviate </a:t>
            </a:r>
            <a:r>
              <a:rPr lang="en"/>
              <a:t>cognitive dissonance.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Emotional Rejection: </a:t>
            </a:r>
            <a:r>
              <a:rPr lang="en">
                <a:solidFill>
                  <a:schemeClr val="dk1"/>
                </a:solidFill>
              </a:rPr>
              <a:t>External attack</a:t>
            </a:r>
            <a:r>
              <a:rPr lang="en"/>
              <a:t>, such as unsubscribing from a channel that triggers dissonance.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Tribal Epistemics: </a:t>
            </a:r>
            <a:r>
              <a:rPr lang="en">
                <a:solidFill>
                  <a:schemeClr val="dk1"/>
                </a:solidFill>
              </a:rPr>
              <a:t>External retreat</a:t>
            </a:r>
            <a:r>
              <a:rPr lang="en"/>
              <a:t>, labeling conflicting information as </a:t>
            </a:r>
            <a:r>
              <a:rPr lang="en">
                <a:solidFill>
                  <a:schemeClr val="dk1"/>
                </a:solidFill>
              </a:rPr>
              <a:t>"fake news"</a:t>
            </a:r>
            <a:r>
              <a:rPr lang="en"/>
              <a:t> to dismiss it.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Analysis and Exploration:</a:t>
            </a:r>
            <a:r>
              <a:rPr lang="en"/>
              <a:t> The healthiest approach, characterized as an </a:t>
            </a:r>
            <a:r>
              <a:rPr lang="en">
                <a:solidFill>
                  <a:schemeClr val="dk1"/>
                </a:solidFill>
              </a:rPr>
              <a:t>internal retreat </a:t>
            </a:r>
            <a:r>
              <a:rPr lang="en"/>
              <a:t>for </a:t>
            </a:r>
            <a:r>
              <a:rPr lang="en">
                <a:solidFill>
                  <a:schemeClr val="dk1"/>
                </a:solidFill>
              </a:rPr>
              <a:t>deeper understanding</a:t>
            </a:r>
            <a:r>
              <a:rPr lang="en"/>
              <a:t>.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 rotWithShape="1">
          <a:blip r:embed="rId3">
            <a:alphaModFix/>
          </a:blip>
          <a:srcRect b="50000" l="50194" r="0" t="0"/>
          <a:stretch/>
        </p:blipFill>
        <p:spPr>
          <a:xfrm>
            <a:off x="5283852" y="0"/>
            <a:ext cx="38601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Truth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0" y="1152475"/>
            <a:ext cx="5169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Examining the notion that "truth" is not a universal constant but rather a state of cognitive equilibrium devoid of dissonance.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Sensation of Truth:</a:t>
            </a:r>
            <a:r>
              <a:rPr lang="en"/>
              <a:t> Defined as the </a:t>
            </a:r>
            <a:r>
              <a:rPr lang="en">
                <a:solidFill>
                  <a:schemeClr val="dk1"/>
                </a:solidFill>
              </a:rPr>
              <a:t>absence or alleviation of cognitive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dissonance </a:t>
            </a:r>
            <a:r>
              <a:rPr lang="en"/>
              <a:t>rather than universal fact.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Evolutionary Basis:</a:t>
            </a:r>
            <a:r>
              <a:rPr lang="en"/>
              <a:t> Our belief in universal truth is shaped by </a:t>
            </a:r>
            <a:r>
              <a:rPr lang="en">
                <a:solidFill>
                  <a:schemeClr val="dk1"/>
                </a:solidFill>
              </a:rPr>
              <a:t>common experiences </a:t>
            </a:r>
            <a:r>
              <a:rPr lang="en"/>
              <a:t>throughout evolution.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Absence of Collision:</a:t>
            </a:r>
            <a:r>
              <a:rPr lang="en"/>
              <a:t> Truth as merely the </a:t>
            </a:r>
            <a:r>
              <a:rPr lang="en">
                <a:solidFill>
                  <a:schemeClr val="dk1"/>
                </a:solidFill>
              </a:rPr>
              <a:t>lack of conflict</a:t>
            </a:r>
            <a:r>
              <a:rPr lang="en"/>
              <a:t> between beliefs and experiences.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Cognitive Tools: </a:t>
            </a:r>
            <a:r>
              <a:rPr lang="en"/>
              <a:t>The mental mechanisms we possess for </a:t>
            </a:r>
            <a:r>
              <a:rPr lang="en">
                <a:solidFill>
                  <a:schemeClr val="dk1"/>
                </a:solidFill>
              </a:rPr>
              <a:t>navigating toward truth and reconciliation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Content and Knowledge: </a:t>
            </a:r>
            <a:r>
              <a:rPr lang="en"/>
              <a:t>Adequate </a:t>
            </a:r>
            <a:r>
              <a:rPr lang="en">
                <a:solidFill>
                  <a:schemeClr val="dk1"/>
                </a:solidFill>
              </a:rPr>
              <a:t>informational and mental resources </a:t>
            </a:r>
            <a:r>
              <a:rPr lang="en"/>
              <a:t>are required for this navigation.</a:t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 rotWithShape="1">
          <a:blip r:embed="rId3">
            <a:alphaModFix/>
          </a:blip>
          <a:srcRect b="50000" l="50531" r="0" t="0"/>
          <a:stretch/>
        </p:blipFill>
        <p:spPr>
          <a:xfrm>
            <a:off x="5309900" y="0"/>
            <a:ext cx="38341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Potentiality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0" y="1152475"/>
            <a:ext cx="5202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the mechanisms by which a state of cognitive equilibrium can shift to one of dissonance, either internally or externally induced.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Internal Reflection: </a:t>
            </a:r>
            <a:r>
              <a:rPr lang="en"/>
              <a:t>Spontaneous dissonance through </a:t>
            </a:r>
            <a:r>
              <a:rPr lang="en">
                <a:solidFill>
                  <a:schemeClr val="dk1"/>
                </a:solidFill>
              </a:rPr>
              <a:t>self-introspection</a:t>
            </a:r>
            <a:r>
              <a:rPr lang="en"/>
              <a:t> and connecting dots.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External Vectors: </a:t>
            </a:r>
            <a:r>
              <a:rPr lang="en"/>
              <a:t>Conflict triggered by </a:t>
            </a:r>
            <a:r>
              <a:rPr lang="en">
                <a:solidFill>
                  <a:schemeClr val="dk1"/>
                </a:solidFill>
              </a:rPr>
              <a:t>external information </a:t>
            </a:r>
            <a:r>
              <a:rPr lang="en"/>
              <a:t>such as news or conversations.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State Shift:</a:t>
            </a:r>
            <a:r>
              <a:rPr lang="en"/>
              <a:t> Transitioning from a state of cognitive </a:t>
            </a:r>
            <a:r>
              <a:rPr lang="en">
                <a:solidFill>
                  <a:schemeClr val="dk1"/>
                </a:solidFill>
              </a:rPr>
              <a:t>harmony to dissonance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Dissonance Activation:</a:t>
            </a:r>
            <a:r>
              <a:rPr lang="en"/>
              <a:t> How cognitive dissonance can suddenly shift and become active. </a:t>
            </a:r>
            <a:r>
              <a:rPr lang="en">
                <a:solidFill>
                  <a:schemeClr val="dk1"/>
                </a:solidFill>
              </a:rPr>
              <a:t>Rude awakening!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Ever Present:</a:t>
            </a:r>
            <a:r>
              <a:rPr lang="en"/>
              <a:t> It was </a:t>
            </a:r>
            <a:r>
              <a:rPr lang="en">
                <a:solidFill>
                  <a:schemeClr val="dk1"/>
                </a:solidFill>
              </a:rPr>
              <a:t>always there</a:t>
            </a:r>
            <a:r>
              <a:rPr lang="en"/>
              <a:t>, whether or not you were conscious of it. </a:t>
            </a:r>
            <a:r>
              <a:rPr lang="en">
                <a:solidFill>
                  <a:schemeClr val="dk1"/>
                </a:solidFill>
              </a:rPr>
              <a:t>Bombs away!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b="50000" l="0" r="50310" t="0"/>
          <a:stretch/>
        </p:blipFill>
        <p:spPr>
          <a:xfrm>
            <a:off x="5292750" y="0"/>
            <a:ext cx="38512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1866050"/>
            <a:ext cx="8520600" cy="17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“The </a:t>
            </a:r>
            <a:r>
              <a:rPr i="1" lang="en">
                <a:solidFill>
                  <a:schemeClr val="accent4"/>
                </a:solidFill>
              </a:rPr>
              <a:t>meat </a:t>
            </a:r>
            <a:r>
              <a:rPr i="1" lang="en"/>
              <a:t>became so </a:t>
            </a:r>
            <a:r>
              <a:rPr i="1" lang="en">
                <a:solidFill>
                  <a:schemeClr val="accent4"/>
                </a:solidFill>
              </a:rPr>
              <a:t>clever </a:t>
            </a:r>
            <a:r>
              <a:rPr i="1" lang="en"/>
              <a:t>that it convinced itself it was </a:t>
            </a:r>
            <a:r>
              <a:rPr i="1" lang="en">
                <a:solidFill>
                  <a:schemeClr val="accent4"/>
                </a:solidFill>
              </a:rPr>
              <a:t>no longer meat</a:t>
            </a:r>
            <a:r>
              <a:rPr i="1" lang="en"/>
              <a:t>…”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~ </a:t>
            </a:r>
            <a:r>
              <a:rPr lang="en">
                <a:solidFill>
                  <a:schemeClr val="accent4"/>
                </a:solidFill>
              </a:rPr>
              <a:t>Buddha, or something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Preface</a:t>
            </a:r>
            <a:endParaRPr/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How to approach this video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4939500" y="156250"/>
            <a:ext cx="3837000" cy="42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Define Cognitive Dissonance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Multiple Disciplines and POVs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Unpack Implications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Analyze Aspects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New Understanding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Dissonance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0" y="1152475"/>
            <a:ext cx="52968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mental discomfort experienced when conscious  of conflicting beliefs, values, or attitudes. A collision.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Mental Discomfort:</a:t>
            </a:r>
            <a:r>
              <a:rPr lang="en"/>
              <a:t> A sense of unease or tension that prompts attention. </a:t>
            </a:r>
            <a:r>
              <a:rPr lang="en">
                <a:solidFill>
                  <a:schemeClr val="dk1"/>
                </a:solidFill>
              </a:rPr>
              <a:t>Affective result.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Conflicting Beliefs: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Collision </a:t>
            </a:r>
            <a:r>
              <a:rPr lang="en"/>
              <a:t>between conflicting beliefs or ideas. </a:t>
            </a:r>
            <a:r>
              <a:rPr lang="en">
                <a:solidFill>
                  <a:schemeClr val="dk1"/>
                </a:solidFill>
              </a:rPr>
              <a:t>Irreconcilable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Motivational Drive: </a:t>
            </a:r>
            <a:r>
              <a:rPr lang="en"/>
              <a:t>Pushes individuals to </a:t>
            </a:r>
            <a:r>
              <a:rPr lang="en">
                <a:solidFill>
                  <a:schemeClr val="dk1"/>
                </a:solidFill>
              </a:rPr>
              <a:t>resolve inconsistencies</a:t>
            </a:r>
            <a:r>
              <a:rPr lang="en"/>
              <a:t>, or </a:t>
            </a:r>
            <a:r>
              <a:rPr lang="en">
                <a:solidFill>
                  <a:schemeClr val="dk1"/>
                </a:solidFill>
              </a:rPr>
              <a:t>reject source </a:t>
            </a:r>
            <a:r>
              <a:rPr lang="en"/>
              <a:t>of dissonance. Akin to curiosity and hunger. Natural impulse, instinctive.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Adaptive Function:</a:t>
            </a:r>
            <a:r>
              <a:rPr lang="en"/>
              <a:t> Evolved as a tool for </a:t>
            </a:r>
            <a:r>
              <a:rPr lang="en">
                <a:solidFill>
                  <a:schemeClr val="dk1"/>
                </a:solidFill>
              </a:rPr>
              <a:t>improving mental models</a:t>
            </a:r>
            <a:r>
              <a:rPr lang="en"/>
              <a:t>, getting at the truth.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Social Impact:</a:t>
            </a:r>
            <a:r>
              <a:rPr lang="en"/>
              <a:t> Plays a role in </a:t>
            </a:r>
            <a:r>
              <a:rPr lang="en">
                <a:solidFill>
                  <a:schemeClr val="dk1"/>
                </a:solidFill>
              </a:rPr>
              <a:t>discourse</a:t>
            </a:r>
            <a:r>
              <a:rPr lang="en"/>
              <a:t>, cultural norms, and </a:t>
            </a:r>
            <a:r>
              <a:rPr lang="en">
                <a:solidFill>
                  <a:schemeClr val="dk1"/>
                </a:solidFill>
              </a:rPr>
              <a:t>societal progress</a:t>
            </a:r>
            <a:r>
              <a:rPr lang="en"/>
              <a:t>.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50000" l="50362" r="0" t="0"/>
          <a:stretch/>
        </p:blipFill>
        <p:spPr>
          <a:xfrm>
            <a:off x="5296852" y="0"/>
            <a:ext cx="38471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0" y="1152475"/>
            <a:ext cx="53187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adaptive mental trait that evolved to signal inconsistencies between beliefs, actions, and reality for survival advantages.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Ancestral Origins: </a:t>
            </a:r>
            <a:r>
              <a:rPr lang="en"/>
              <a:t>Not unique to humans; found in ancestral species. </a:t>
            </a:r>
            <a:r>
              <a:rPr lang="en">
                <a:solidFill>
                  <a:schemeClr val="dk1"/>
                </a:solidFill>
              </a:rPr>
              <a:t>Magic tricks work on chimps.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Survival Advantage: </a:t>
            </a:r>
            <a:r>
              <a:rPr lang="en"/>
              <a:t>Aids in better decision-making and prediction. </a:t>
            </a:r>
            <a:r>
              <a:rPr lang="en">
                <a:solidFill>
                  <a:schemeClr val="dk1"/>
                </a:solidFill>
              </a:rPr>
              <a:t>Where food? What poison?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Error Detection:</a:t>
            </a:r>
            <a:r>
              <a:rPr lang="en"/>
              <a:t> Drives individuals to adjust flawed perspectives. I</a:t>
            </a:r>
            <a:r>
              <a:rPr lang="en">
                <a:solidFill>
                  <a:schemeClr val="dk1"/>
                </a:solidFill>
              </a:rPr>
              <a:t>dentifying and resolving flaws.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Complex Knowledge: </a:t>
            </a:r>
            <a:r>
              <a:rPr lang="en"/>
              <a:t>Predicated by the </a:t>
            </a:r>
            <a:r>
              <a:rPr lang="en">
                <a:solidFill>
                  <a:schemeClr val="dk1"/>
                </a:solidFill>
              </a:rPr>
              <a:t>capacity for abstraction </a:t>
            </a:r>
            <a:r>
              <a:rPr lang="en"/>
              <a:t>and representation.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Social Function: </a:t>
            </a:r>
            <a:r>
              <a:rPr lang="en"/>
              <a:t>Enables </a:t>
            </a:r>
            <a:r>
              <a:rPr lang="en">
                <a:solidFill>
                  <a:schemeClr val="dk1"/>
                </a:solidFill>
              </a:rPr>
              <a:t>collective dialogue </a:t>
            </a:r>
            <a:r>
              <a:rPr lang="en"/>
              <a:t>in verbal species to work towards </a:t>
            </a:r>
            <a:r>
              <a:rPr lang="en">
                <a:solidFill>
                  <a:schemeClr val="dk1"/>
                </a:solidFill>
              </a:rPr>
              <a:t>better understanding</a:t>
            </a:r>
            <a:r>
              <a:rPr lang="en"/>
              <a:t>.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0" l="0" r="50646" t="50002"/>
          <a:stretch/>
        </p:blipFill>
        <p:spPr>
          <a:xfrm>
            <a:off x="5318664" y="0"/>
            <a:ext cx="382533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Neuroscience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0" y="1152475"/>
            <a:ext cx="53058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neural mechanisms that facilitate the detection of incongruent beliefs and prompt cognitive adjustments.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Multiple Beliefs: </a:t>
            </a:r>
            <a:r>
              <a:rPr lang="en"/>
              <a:t>Neural capacity to </a:t>
            </a:r>
            <a:r>
              <a:rPr lang="en">
                <a:solidFill>
                  <a:schemeClr val="dk1"/>
                </a:solidFill>
              </a:rPr>
              <a:t>hold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manage different beliefs </a:t>
            </a:r>
            <a:r>
              <a:rPr lang="en"/>
              <a:t>simultaneously.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Comparison Machinery:</a:t>
            </a:r>
            <a:r>
              <a:rPr lang="en"/>
              <a:t> Dedicated neural circuits for </a:t>
            </a:r>
            <a:r>
              <a:rPr lang="en">
                <a:solidFill>
                  <a:schemeClr val="dk1"/>
                </a:solidFill>
              </a:rPr>
              <a:t>comparing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contrasting </a:t>
            </a:r>
            <a:r>
              <a:rPr lang="en"/>
              <a:t>beliefs.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Reconciliation Limits:</a:t>
            </a:r>
            <a:r>
              <a:rPr lang="en"/>
              <a:t> Neural recognition of beliefs that </a:t>
            </a:r>
            <a:r>
              <a:rPr lang="en">
                <a:solidFill>
                  <a:schemeClr val="dk1"/>
                </a:solidFill>
              </a:rPr>
              <a:t>can and cannot be harmonized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Latent to Conscious: </a:t>
            </a:r>
            <a:r>
              <a:rPr lang="en"/>
              <a:t>Cognitive dissonance can transition from</a:t>
            </a:r>
            <a:r>
              <a:rPr lang="en">
                <a:solidFill>
                  <a:schemeClr val="dk1"/>
                </a:solidFill>
              </a:rPr>
              <a:t> latent awareness </a:t>
            </a:r>
            <a:r>
              <a:rPr lang="en"/>
              <a:t>to </a:t>
            </a:r>
            <a:r>
              <a:rPr lang="en">
                <a:solidFill>
                  <a:schemeClr val="dk1"/>
                </a:solidFill>
              </a:rPr>
              <a:t>conscious focus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Emotional Impetus:</a:t>
            </a:r>
            <a:r>
              <a:rPr lang="en"/>
              <a:t> Emotional centers in the brain fuel the </a:t>
            </a:r>
            <a:r>
              <a:rPr lang="en">
                <a:solidFill>
                  <a:schemeClr val="dk1"/>
                </a:solidFill>
              </a:rPr>
              <a:t>drive to resolve dissonance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50000" l="0" r="50477" t="0"/>
          <a:stretch/>
        </p:blipFill>
        <p:spPr>
          <a:xfrm>
            <a:off x="5305801" y="0"/>
            <a:ext cx="38382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Philosophy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0" y="1152475"/>
            <a:ext cx="5254200" cy="40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epistemological implications of cognitive dissonance for assessing the reliability and limitations of human cognition.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Towards Objectivity:</a:t>
            </a:r>
            <a:r>
              <a:rPr lang="en"/>
              <a:t> Capacity to hold </a:t>
            </a:r>
            <a:r>
              <a:rPr lang="en">
                <a:solidFill>
                  <a:schemeClr val="dk1"/>
                </a:solidFill>
              </a:rPr>
              <a:t>abstract thoughts </a:t>
            </a:r>
            <a:r>
              <a:rPr lang="en"/>
              <a:t>suggests some level of </a:t>
            </a:r>
            <a:r>
              <a:rPr lang="en">
                <a:solidFill>
                  <a:schemeClr val="dk1"/>
                </a:solidFill>
              </a:rPr>
              <a:t>objectivity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Biological Constraints:</a:t>
            </a:r>
            <a:r>
              <a:rPr lang="en"/>
              <a:t> Our beliefs are subject to the </a:t>
            </a:r>
            <a:r>
              <a:rPr lang="en">
                <a:solidFill>
                  <a:schemeClr val="dk1"/>
                </a:solidFill>
              </a:rPr>
              <a:t>limitations of our neural architecture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Situated Awareness: </a:t>
            </a:r>
            <a:r>
              <a:rPr lang="en"/>
              <a:t>Subjective experience is </a:t>
            </a:r>
            <a:r>
              <a:rPr lang="en">
                <a:solidFill>
                  <a:schemeClr val="dk1"/>
                </a:solidFill>
              </a:rPr>
              <a:t>contextually embedded</a:t>
            </a:r>
            <a:r>
              <a:rPr lang="en"/>
              <a:t>, limiting objectivity.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Metaphysical Mentalizing:</a:t>
            </a:r>
            <a:r>
              <a:rPr lang="en"/>
              <a:t> Ability to conceptualize beyond </a:t>
            </a:r>
            <a:r>
              <a:rPr lang="en">
                <a:solidFill>
                  <a:schemeClr val="dk1"/>
                </a:solidFill>
              </a:rPr>
              <a:t>immediate reality </a:t>
            </a:r>
            <a:r>
              <a:rPr lang="en"/>
              <a:t>for richer perspectives.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Self-Correction: </a:t>
            </a:r>
            <a:r>
              <a:rPr lang="en"/>
              <a:t>Cognitive dissonance acts as an </a:t>
            </a:r>
            <a:r>
              <a:rPr lang="en">
                <a:solidFill>
                  <a:schemeClr val="dk1"/>
                </a:solidFill>
              </a:rPr>
              <a:t>internal mechanism </a:t>
            </a:r>
            <a:r>
              <a:rPr lang="en"/>
              <a:t>for improving </a:t>
            </a:r>
            <a:r>
              <a:rPr lang="en">
                <a:solidFill>
                  <a:schemeClr val="dk1"/>
                </a:solidFill>
              </a:rPr>
              <a:t>belief accuracy</a:t>
            </a:r>
            <a:r>
              <a:rPr lang="en"/>
              <a:t>.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b="50000" l="50317" r="0" t="0"/>
          <a:stretch/>
        </p:blipFill>
        <p:spPr>
          <a:xfrm>
            <a:off x="5293250" y="0"/>
            <a:ext cx="38507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0" y="1152475"/>
            <a:ext cx="52929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the possibility of formalizing cognitive dissonance through computational models, logic, and mathematics.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Symbolic Representation: </a:t>
            </a:r>
            <a:r>
              <a:rPr lang="en"/>
              <a:t>Informational </a:t>
            </a:r>
            <a:r>
              <a:rPr lang="en">
                <a:solidFill>
                  <a:schemeClr val="dk1"/>
                </a:solidFill>
              </a:rPr>
              <a:t>encoding </a:t>
            </a:r>
            <a:r>
              <a:rPr lang="en"/>
              <a:t>of beliefs for </a:t>
            </a:r>
            <a:r>
              <a:rPr lang="en">
                <a:solidFill>
                  <a:schemeClr val="dk1"/>
                </a:solidFill>
              </a:rPr>
              <a:t>computational </a:t>
            </a:r>
            <a:r>
              <a:rPr lang="en"/>
              <a:t>analysis.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Formal Logic: </a:t>
            </a:r>
            <a:r>
              <a:rPr lang="en">
                <a:solidFill>
                  <a:schemeClr val="dk1"/>
                </a:solidFill>
              </a:rPr>
              <a:t>Mechanistic tools </a:t>
            </a:r>
            <a:r>
              <a:rPr lang="en"/>
              <a:t>for identifying and </a:t>
            </a:r>
            <a:r>
              <a:rPr lang="en">
                <a:solidFill>
                  <a:schemeClr val="dk1"/>
                </a:solidFill>
              </a:rPr>
              <a:t>resolving cognitive dissonance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Universal Computation: </a:t>
            </a:r>
            <a:r>
              <a:rPr lang="en"/>
              <a:t>Relating to </a:t>
            </a:r>
            <a:r>
              <a:rPr lang="en">
                <a:solidFill>
                  <a:schemeClr val="dk1"/>
                </a:solidFill>
              </a:rPr>
              <a:t>von Neumann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Turing machine </a:t>
            </a:r>
            <a:r>
              <a:rPr lang="en"/>
              <a:t>concepts in handling dissonance.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Mathematical Foundations: </a:t>
            </a:r>
            <a:r>
              <a:rPr lang="en"/>
              <a:t>Potential grounding of cognitive dissonance in </a:t>
            </a:r>
            <a:r>
              <a:rPr lang="en">
                <a:solidFill>
                  <a:schemeClr val="dk1"/>
                </a:solidFill>
              </a:rPr>
              <a:t>mathematical principles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Physics and Nature: </a:t>
            </a:r>
            <a:r>
              <a:rPr lang="en"/>
              <a:t>Suggesting that </a:t>
            </a:r>
            <a:r>
              <a:rPr lang="en">
                <a:solidFill>
                  <a:schemeClr val="dk1"/>
                </a:solidFill>
              </a:rPr>
              <a:t>logic and math</a:t>
            </a:r>
            <a:r>
              <a:rPr lang="en"/>
              <a:t>, tools for handling dissonance, may be </a:t>
            </a:r>
            <a:r>
              <a:rPr lang="en">
                <a:solidFill>
                  <a:schemeClr val="dk1"/>
                </a:solidFill>
              </a:rPr>
              <a:t>rooted </a:t>
            </a:r>
            <a:r>
              <a:rPr lang="en"/>
              <a:t>in the </a:t>
            </a:r>
            <a:r>
              <a:rPr lang="en">
                <a:solidFill>
                  <a:schemeClr val="dk1"/>
                </a:solidFill>
              </a:rPr>
              <a:t>fabric of the universe.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b="50000" l="0" r="50310" t="0"/>
          <a:stretch/>
        </p:blipFill>
        <p:spPr>
          <a:xfrm>
            <a:off x="5292750" y="0"/>
            <a:ext cx="38512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Society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0" y="1152475"/>
            <a:ext cx="51957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cumulative impact of cognitive dissonance resolution at a societal level, accelerated by technological advances and cultural shifts.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Collective Resolution: </a:t>
            </a:r>
            <a:r>
              <a:rPr lang="en"/>
              <a:t>Society naturally resolves dissonance through shared </a:t>
            </a:r>
            <a:r>
              <a:rPr lang="en">
                <a:solidFill>
                  <a:schemeClr val="dk1"/>
                </a:solidFill>
              </a:rPr>
              <a:t>conversations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experiences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Historical Milestones:</a:t>
            </a:r>
            <a:r>
              <a:rPr lang="en"/>
              <a:t> The Printing Press as a disruptive force that </a:t>
            </a:r>
            <a:r>
              <a:rPr lang="en">
                <a:solidFill>
                  <a:schemeClr val="dk1"/>
                </a:solidFill>
              </a:rPr>
              <a:t>democratized knowledge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Power Structures:</a:t>
            </a:r>
            <a:r>
              <a:rPr lang="en"/>
              <a:t> Breakdown of traditional authority figures and systems, facilitating more </a:t>
            </a:r>
            <a:r>
              <a:rPr lang="en">
                <a:solidFill>
                  <a:schemeClr val="dk1"/>
                </a:solidFill>
              </a:rPr>
              <a:t>egalitarian discourse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Internet Culture: </a:t>
            </a:r>
            <a:r>
              <a:rPr lang="en"/>
              <a:t>Accelerated rate of dissonance resolution and </a:t>
            </a:r>
            <a:r>
              <a:rPr lang="en">
                <a:solidFill>
                  <a:schemeClr val="dk1"/>
                </a:solidFill>
              </a:rPr>
              <a:t>information sharing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Globalism:</a:t>
            </a:r>
            <a:r>
              <a:rPr lang="en"/>
              <a:t> Worldwide interconnectedness contributing to a </a:t>
            </a:r>
            <a:r>
              <a:rPr lang="en">
                <a:solidFill>
                  <a:schemeClr val="dk1"/>
                </a:solidFill>
              </a:rPr>
              <a:t>quicker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broader reconciliation </a:t>
            </a:r>
            <a:r>
              <a:rPr lang="en"/>
              <a:t>of societal dissonance.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b="50000" l="0" r="50310" t="0"/>
          <a:stretch/>
        </p:blipFill>
        <p:spPr>
          <a:xfrm>
            <a:off x="5292750" y="0"/>
            <a:ext cx="38512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